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57" r:id="rId4"/>
    <p:sldId id="264" r:id="rId5"/>
    <p:sldId id="258" r:id="rId6"/>
    <p:sldId id="265" r:id="rId7"/>
    <p:sldId id="259" r:id="rId8"/>
    <p:sldId id="266" r:id="rId9"/>
    <p:sldId id="261" r:id="rId10"/>
    <p:sldId id="262" r:id="rId11"/>
    <p:sldId id="26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2FF93AC-96A0-4385-B011-99FF855CEAE7}" type="datetimeFigureOut">
              <a:rPr lang="en-IN" smtClean="0"/>
              <a:t>28-07-2023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117804-3026-4D44-B0F2-CAB827522198}"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958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FF93AC-96A0-4385-B011-99FF855CEAE7}" type="datetimeFigureOut">
              <a:rPr lang="en-IN" smtClean="0"/>
              <a:t>28-07-2023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3203167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FF93AC-96A0-4385-B011-99FF855CEAE7}" type="datetimeFigureOut">
              <a:rPr lang="en-IN" smtClean="0"/>
              <a:t>28-07-2023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2229692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FF93AC-96A0-4385-B011-99FF855CEAE7}" type="datetimeFigureOut">
              <a:rPr lang="en-IN" smtClean="0"/>
              <a:t>28-07-2023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354881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FF93AC-96A0-4385-B011-99FF855CEAE7}" type="datetimeFigureOut">
              <a:rPr lang="en-IN" smtClean="0"/>
              <a:t>28-07-2023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117804-3026-4D44-B0F2-CAB827522198}"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2183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FF93AC-96A0-4385-B011-99FF855CEAE7}" type="datetimeFigureOut">
              <a:rPr lang="en-IN" smtClean="0"/>
              <a:t>28-07-2023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3794882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FF93AC-96A0-4385-B011-99FF855CEAE7}" type="datetimeFigureOut">
              <a:rPr lang="en-IN" smtClean="0"/>
              <a:t>28-07-2023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1511428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FF93AC-96A0-4385-B011-99FF855CEAE7}" type="datetimeFigureOut">
              <a:rPr lang="en-IN" smtClean="0"/>
              <a:t>28-07-2023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1076922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2FF93AC-96A0-4385-B011-99FF855CEAE7}" type="datetimeFigureOut">
              <a:rPr lang="en-IN" smtClean="0"/>
              <a:t>28-07-2023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220068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FF93AC-96A0-4385-B011-99FF855CEAE7}" type="datetimeFigureOut">
              <a:rPr lang="en-IN" smtClean="0"/>
              <a:t>28-07-2023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B117804-3026-4D44-B0F2-CAB827522198}" type="slidenum">
              <a:rPr lang="en-IN" smtClean="0"/>
              <a:t>‹#›</a:t>
            </a:fld>
            <a:endParaRPr lang="en-IN"/>
          </a:p>
        </p:txBody>
      </p:sp>
    </p:spTree>
    <p:extLst>
      <p:ext uri="{BB962C8B-B14F-4D97-AF65-F5344CB8AC3E}">
        <p14:creationId xmlns:p14="http://schemas.microsoft.com/office/powerpoint/2010/main" val="2499986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FF93AC-96A0-4385-B011-99FF855CEAE7}" type="datetimeFigureOut">
              <a:rPr lang="en-IN" smtClean="0"/>
              <a:t>28-07-2023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B117804-3026-4D44-B0F2-CAB827522198}" type="slidenum">
              <a:rPr lang="en-IN" smtClean="0"/>
              <a:t>‹#›</a:t>
            </a:fld>
            <a:endParaRPr lang="en-IN"/>
          </a:p>
        </p:txBody>
      </p:sp>
    </p:spTree>
    <p:extLst>
      <p:ext uri="{BB962C8B-B14F-4D97-AF65-F5344CB8AC3E}">
        <p14:creationId xmlns:p14="http://schemas.microsoft.com/office/powerpoint/2010/main" val="3626709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2FF93AC-96A0-4385-B011-99FF855CEAE7}" type="datetimeFigureOut">
              <a:rPr lang="en-IN" smtClean="0"/>
              <a:t>28-07-2023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B117804-3026-4D44-B0F2-CAB827522198}"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21889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9761A-8C7D-E54C-50A7-632A13858F6A}"/>
              </a:ext>
            </a:extLst>
          </p:cNvPr>
          <p:cNvSpPr>
            <a:spLocks noGrp="1"/>
          </p:cNvSpPr>
          <p:nvPr>
            <p:ph type="ctrTitle"/>
          </p:nvPr>
        </p:nvSpPr>
        <p:spPr/>
        <p:txBody>
          <a:bodyPr/>
          <a:lstStyle/>
          <a:p>
            <a:r>
              <a:rPr lang="en-IN" dirty="0"/>
              <a:t>Final Project Proposal</a:t>
            </a:r>
          </a:p>
        </p:txBody>
      </p:sp>
      <p:sp>
        <p:nvSpPr>
          <p:cNvPr id="3" name="Subtitle 2">
            <a:extLst>
              <a:ext uri="{FF2B5EF4-FFF2-40B4-BE49-F238E27FC236}">
                <a16:creationId xmlns:a16="http://schemas.microsoft.com/office/drawing/2014/main" id="{D6D2FA62-F544-3C86-AB1A-F67F5455AE65}"/>
              </a:ext>
            </a:extLst>
          </p:cNvPr>
          <p:cNvSpPr>
            <a:spLocks noGrp="1"/>
          </p:cNvSpPr>
          <p:nvPr>
            <p:ph type="subTitle" idx="1"/>
          </p:nvPr>
        </p:nvSpPr>
        <p:spPr/>
        <p:txBody>
          <a:bodyPr>
            <a:normAutofit/>
          </a:bodyPr>
          <a:lstStyle/>
          <a:p>
            <a:r>
              <a:rPr lang="en-IN" dirty="0"/>
              <a:t>Team no. 26</a:t>
            </a:r>
          </a:p>
        </p:txBody>
      </p:sp>
    </p:spTree>
    <p:extLst>
      <p:ext uri="{BB962C8B-B14F-4D97-AF65-F5344CB8AC3E}">
        <p14:creationId xmlns:p14="http://schemas.microsoft.com/office/powerpoint/2010/main" val="1446459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AF4A3CD-4B9B-AA7A-466A-4924FFCA92B8}"/>
              </a:ext>
            </a:extLst>
          </p:cNvPr>
          <p:cNvPicPr>
            <a:picLocks noChangeAspect="1"/>
          </p:cNvPicPr>
          <p:nvPr/>
        </p:nvPicPr>
        <p:blipFill>
          <a:blip r:embed="rId2">
            <a:duotone>
              <a:schemeClr val="bg2">
                <a:shade val="45000"/>
                <a:satMod val="135000"/>
              </a:schemeClr>
              <a:prstClr val="white"/>
            </a:duotone>
            <a:alphaModFix amt="50000"/>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a:off x="1" y="-1"/>
            <a:ext cx="12191998" cy="6335485"/>
          </a:xfrm>
          <a:prstGeom prst="rect">
            <a:avLst/>
          </a:prstGeom>
          <a:ln>
            <a:noFill/>
          </a:ln>
          <a:effectLst>
            <a:softEdge rad="112500"/>
          </a:effectLst>
        </p:spPr>
      </p:pic>
      <p:sp>
        <p:nvSpPr>
          <p:cNvPr id="2" name="Title 1">
            <a:extLst>
              <a:ext uri="{FF2B5EF4-FFF2-40B4-BE49-F238E27FC236}">
                <a16:creationId xmlns:a16="http://schemas.microsoft.com/office/drawing/2014/main" id="{FCCB864A-30E9-2046-CDEB-BBC8ACB60C89}"/>
              </a:ext>
            </a:extLst>
          </p:cNvPr>
          <p:cNvSpPr>
            <a:spLocks noGrp="1"/>
          </p:cNvSpPr>
          <p:nvPr>
            <p:ph type="title"/>
          </p:nvPr>
        </p:nvSpPr>
        <p:spPr/>
        <p:txBody>
          <a:bodyPr/>
          <a:lstStyle/>
          <a:p>
            <a:r>
              <a:rPr lang="en-IN" b="1" dirty="0">
                <a:solidFill>
                  <a:schemeClr val="tx1"/>
                </a:solidFill>
              </a:rPr>
              <a:t>MERN Stack Technology</a:t>
            </a:r>
          </a:p>
        </p:txBody>
      </p:sp>
      <p:sp>
        <p:nvSpPr>
          <p:cNvPr id="3" name="Content Placeholder 2">
            <a:extLst>
              <a:ext uri="{FF2B5EF4-FFF2-40B4-BE49-F238E27FC236}">
                <a16:creationId xmlns:a16="http://schemas.microsoft.com/office/drawing/2014/main" id="{06F02920-F186-6B7E-6545-6B350E0197A0}"/>
              </a:ext>
            </a:extLst>
          </p:cNvPr>
          <p:cNvSpPr>
            <a:spLocks noGrp="1"/>
          </p:cNvSpPr>
          <p:nvPr>
            <p:ph idx="1"/>
          </p:nvPr>
        </p:nvSpPr>
        <p:spPr/>
        <p:txBody>
          <a:bodyPr>
            <a:normAutofit/>
          </a:bodyPr>
          <a:lstStyle/>
          <a:p>
            <a:pPr algn="l"/>
            <a:r>
              <a:rPr lang="en-US" b="1" i="0" dirty="0">
                <a:solidFill>
                  <a:schemeClr val="tx1"/>
                </a:solidFill>
                <a:effectLst/>
                <a:latin typeface="Söhne"/>
              </a:rPr>
              <a:t>Backend:</a:t>
            </a:r>
            <a:endParaRPr lang="en-US" b="0" i="0" dirty="0">
              <a:solidFill>
                <a:schemeClr val="tx1"/>
              </a:solidFill>
              <a:effectLst/>
              <a:latin typeface="Söhne"/>
            </a:endParaRPr>
          </a:p>
          <a:p>
            <a:pPr algn="l">
              <a:buFont typeface="+mj-lt"/>
              <a:buAutoNum type="arabicPeriod" startAt="4"/>
            </a:pPr>
            <a:r>
              <a:rPr lang="en-US" b="1" i="0" dirty="0">
                <a:solidFill>
                  <a:schemeClr val="tx1"/>
                </a:solidFill>
                <a:effectLst/>
                <a:latin typeface="Söhne"/>
              </a:rPr>
              <a:t>Node.js:</a:t>
            </a:r>
            <a:r>
              <a:rPr lang="en-US" b="0" i="0" dirty="0">
                <a:solidFill>
                  <a:schemeClr val="tx1"/>
                </a:solidFill>
                <a:effectLst/>
                <a:latin typeface="Söhne"/>
              </a:rPr>
              <a:t> The backend is powered by Node.js, a server-side JavaScript runtime. Node.js allows for fast and scalable development, making it an ideal choice for building the backend of a streaming application.</a:t>
            </a:r>
          </a:p>
          <a:p>
            <a:pPr algn="l">
              <a:buFont typeface="+mj-lt"/>
              <a:buAutoNum type="arabicPeriod" startAt="4"/>
            </a:pPr>
            <a:r>
              <a:rPr lang="en-US" b="1" i="0" dirty="0">
                <a:solidFill>
                  <a:schemeClr val="tx1"/>
                </a:solidFill>
                <a:effectLst/>
                <a:latin typeface="Söhne"/>
              </a:rPr>
              <a:t>Express.js:</a:t>
            </a:r>
            <a:r>
              <a:rPr lang="en-US" b="0" i="0" dirty="0">
                <a:solidFill>
                  <a:schemeClr val="tx1"/>
                </a:solidFill>
                <a:effectLst/>
                <a:latin typeface="Söhne"/>
              </a:rPr>
              <a:t> Express.js is a web application framework for Node.js. It provides a minimalistic yet robust set of features to build APIs and handle routing in the application.</a:t>
            </a:r>
          </a:p>
          <a:p>
            <a:pPr algn="l">
              <a:buFont typeface="+mj-lt"/>
              <a:buAutoNum type="arabicPeriod" startAt="4"/>
            </a:pPr>
            <a:r>
              <a:rPr lang="en-US" b="1" i="0" dirty="0">
                <a:solidFill>
                  <a:schemeClr val="tx1"/>
                </a:solidFill>
                <a:effectLst/>
                <a:latin typeface="Söhne"/>
              </a:rPr>
              <a:t>MongoDB:</a:t>
            </a:r>
            <a:r>
              <a:rPr lang="en-US" b="0" i="0" dirty="0">
                <a:solidFill>
                  <a:schemeClr val="tx1"/>
                </a:solidFill>
                <a:effectLst/>
                <a:latin typeface="Söhne"/>
              </a:rPr>
              <a:t> As a NoSQL database, MongoDB enables flexibility in storing and managing various types of content data, which is essential for an entertainment app with diverse media.</a:t>
            </a:r>
          </a:p>
          <a:p>
            <a:pPr algn="l">
              <a:buFont typeface="+mj-lt"/>
              <a:buAutoNum type="arabicPeriod" startAt="4"/>
            </a:pPr>
            <a:r>
              <a:rPr lang="en-US" b="1" i="0" dirty="0">
                <a:solidFill>
                  <a:schemeClr val="tx1"/>
                </a:solidFill>
                <a:effectLst/>
                <a:latin typeface="Söhne"/>
              </a:rPr>
              <a:t>JWT (JSON Web Tokens):</a:t>
            </a:r>
            <a:r>
              <a:rPr lang="en-US" b="0" i="0" dirty="0">
                <a:solidFill>
                  <a:schemeClr val="tx1"/>
                </a:solidFill>
                <a:effectLst/>
                <a:latin typeface="Söhne"/>
              </a:rPr>
              <a:t> JWT is used for authentication and user session management. It allows users to securely log in, and the generated tokens are used to verify their identity for subsequent requests.</a:t>
            </a:r>
          </a:p>
          <a:p>
            <a:endParaRPr lang="en-IN" dirty="0"/>
          </a:p>
        </p:txBody>
      </p:sp>
    </p:spTree>
    <p:extLst>
      <p:ext uri="{BB962C8B-B14F-4D97-AF65-F5344CB8AC3E}">
        <p14:creationId xmlns:p14="http://schemas.microsoft.com/office/powerpoint/2010/main" val="307527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D2ABE74-EB70-9D44-DC94-19A1CB7AFCD2}"/>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3593074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48E6A7E-FA6F-4410-5819-961049ED6DFF}"/>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 uri="{28A0092B-C50C-407E-A947-70E740481C1C}">
                <a14:useLocalDpi xmlns:a14="http://schemas.microsoft.com/office/drawing/2010/main" val="0"/>
              </a:ext>
            </a:extLst>
          </a:blip>
          <a:stretch>
            <a:fillRect/>
          </a:stretch>
        </p:blipFill>
        <p:spPr>
          <a:xfrm>
            <a:off x="5514391" y="1954108"/>
            <a:ext cx="5514392" cy="4023360"/>
          </a:xfrm>
          <a:prstGeom prst="rect">
            <a:avLst/>
          </a:prstGeom>
          <a:ln>
            <a:noFill/>
          </a:ln>
          <a:effectLst>
            <a:softEdge rad="112500"/>
          </a:effectLst>
        </p:spPr>
      </p:pic>
      <p:sp>
        <p:nvSpPr>
          <p:cNvPr id="2" name="Title 1">
            <a:extLst>
              <a:ext uri="{FF2B5EF4-FFF2-40B4-BE49-F238E27FC236}">
                <a16:creationId xmlns:a16="http://schemas.microsoft.com/office/drawing/2014/main" id="{1748CECD-F85D-20B0-6287-24D61890F6E7}"/>
              </a:ext>
            </a:extLst>
          </p:cNvPr>
          <p:cNvSpPr>
            <a:spLocks noGrp="1"/>
          </p:cNvSpPr>
          <p:nvPr>
            <p:ph type="title"/>
          </p:nvPr>
        </p:nvSpPr>
        <p:spPr/>
        <p:txBody>
          <a:bodyPr/>
          <a:lstStyle/>
          <a:p>
            <a:r>
              <a:rPr lang="en-IN" b="1" dirty="0">
                <a:solidFill>
                  <a:schemeClr val="tx1"/>
                </a:solidFill>
              </a:rPr>
              <a:t>Our Team</a:t>
            </a:r>
          </a:p>
        </p:txBody>
      </p:sp>
      <p:sp>
        <p:nvSpPr>
          <p:cNvPr id="3" name="Content Placeholder 2">
            <a:extLst>
              <a:ext uri="{FF2B5EF4-FFF2-40B4-BE49-F238E27FC236}">
                <a16:creationId xmlns:a16="http://schemas.microsoft.com/office/drawing/2014/main" id="{CDA4C299-0334-BEB6-1658-24A012E8E6B5}"/>
              </a:ext>
            </a:extLst>
          </p:cNvPr>
          <p:cNvSpPr>
            <a:spLocks noGrp="1"/>
          </p:cNvSpPr>
          <p:nvPr>
            <p:ph idx="1"/>
          </p:nvPr>
        </p:nvSpPr>
        <p:spPr/>
        <p:txBody>
          <a:bodyPr>
            <a:normAutofit lnSpcReduction="10000"/>
          </a:bodyPr>
          <a:lstStyle/>
          <a:p>
            <a:pPr marL="749808" lvl="4" indent="0">
              <a:lnSpc>
                <a:spcPct val="150000"/>
              </a:lnSpc>
              <a:buNone/>
            </a:pPr>
            <a:endParaRPr lang="en-IN" sz="2000" dirty="0">
              <a:cs typeface="Times New Roman" panose="02020603050405020304" pitchFamily="18" charset="0"/>
            </a:endParaRPr>
          </a:p>
          <a:p>
            <a:pPr lvl="2">
              <a:lnSpc>
                <a:spcPct val="150000"/>
              </a:lnSpc>
              <a:buFont typeface="Wingdings" panose="05000000000000000000" pitchFamily="2" charset="2"/>
              <a:buChar char="Ø"/>
            </a:pPr>
            <a:r>
              <a:rPr lang="en-IN" sz="2200" dirty="0">
                <a:cs typeface="Times New Roman" panose="02020603050405020304" pitchFamily="18" charset="0"/>
              </a:rPr>
              <a:t>Bhushan Bhujbal(PL)</a:t>
            </a:r>
          </a:p>
          <a:p>
            <a:pPr lvl="2">
              <a:lnSpc>
                <a:spcPct val="150000"/>
              </a:lnSpc>
              <a:buFont typeface="Wingdings" panose="05000000000000000000" pitchFamily="2" charset="2"/>
              <a:buChar char="Ø"/>
            </a:pPr>
            <a:r>
              <a:rPr lang="en-IN" sz="2200" dirty="0"/>
              <a:t>Supriya Tiwari</a:t>
            </a:r>
            <a:endParaRPr lang="en-IN" sz="2200" dirty="0">
              <a:cs typeface="Times New Roman" panose="02020603050405020304" pitchFamily="18" charset="0"/>
            </a:endParaRPr>
          </a:p>
          <a:p>
            <a:pPr lvl="2">
              <a:lnSpc>
                <a:spcPct val="150000"/>
              </a:lnSpc>
              <a:buFont typeface="Wingdings" panose="05000000000000000000" pitchFamily="2" charset="2"/>
              <a:buChar char="Ø"/>
            </a:pPr>
            <a:r>
              <a:rPr lang="en-IN" sz="2200" dirty="0"/>
              <a:t>Sana Desai</a:t>
            </a:r>
          </a:p>
          <a:p>
            <a:pPr lvl="2">
              <a:lnSpc>
                <a:spcPct val="150000"/>
              </a:lnSpc>
              <a:buFont typeface="Wingdings" panose="05000000000000000000" pitchFamily="2" charset="2"/>
              <a:buChar char="Ø"/>
            </a:pPr>
            <a:r>
              <a:rPr lang="en-IN" sz="2200" dirty="0"/>
              <a:t>Ambar Ghadage</a:t>
            </a:r>
          </a:p>
          <a:p>
            <a:pPr lvl="2">
              <a:lnSpc>
                <a:spcPct val="150000"/>
              </a:lnSpc>
              <a:buFont typeface="Wingdings" panose="05000000000000000000" pitchFamily="2" charset="2"/>
              <a:buChar char="Ø"/>
            </a:pPr>
            <a:r>
              <a:rPr lang="en-IN" sz="2200" dirty="0"/>
              <a:t>Vinod Tambe</a:t>
            </a:r>
          </a:p>
          <a:p>
            <a:pPr lvl="2">
              <a:lnSpc>
                <a:spcPct val="150000"/>
              </a:lnSpc>
              <a:buFont typeface="Wingdings" panose="05000000000000000000" pitchFamily="2" charset="2"/>
              <a:buChar char="Ø"/>
            </a:pPr>
            <a:r>
              <a:rPr lang="en-IN" sz="2200" dirty="0"/>
              <a:t>Anupama Madane</a:t>
            </a:r>
          </a:p>
          <a:p>
            <a:endParaRPr lang="en-IN" dirty="0"/>
          </a:p>
          <a:p>
            <a:endParaRPr lang="en-IN" dirty="0"/>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9410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CD7BAF-756D-7AAD-92D2-8761F37634F1}"/>
              </a:ext>
            </a:extLst>
          </p:cNvPr>
          <p:cNvPicPr>
            <a:picLocks noChangeAspect="1"/>
          </p:cNvPicPr>
          <p:nvPr/>
        </p:nvPicPr>
        <p:blipFill>
          <a:blip r:embed="rId2">
            <a:alphaModFix amt="50000"/>
            <a:duotone>
              <a:schemeClr val="accent6">
                <a:shade val="45000"/>
                <a:satMod val="135000"/>
              </a:schemeClr>
              <a:prstClr val="white"/>
            </a:duotone>
            <a:extLst>
              <a:ext uri="{BEBA8EAE-BF5A-486C-A8C5-ECC9F3942E4B}">
                <a14:imgProps xmlns:a14="http://schemas.microsoft.com/office/drawing/2010/main">
                  <a14:imgLayer r:embed="rId3">
                    <a14:imgEffect>
                      <a14:artisticCement/>
                    </a14:imgEffect>
                  </a14:imgLayer>
                </a14:imgProps>
              </a:ext>
              <a:ext uri="{28A0092B-C50C-407E-A947-70E740481C1C}">
                <a14:useLocalDpi xmlns:a14="http://schemas.microsoft.com/office/drawing/2010/main" val="0"/>
              </a:ext>
            </a:extLst>
          </a:blip>
          <a:stretch>
            <a:fillRect/>
          </a:stretch>
        </p:blipFill>
        <p:spPr>
          <a:xfrm>
            <a:off x="0" y="0"/>
            <a:ext cx="12192000" cy="6344816"/>
          </a:xfrm>
          <a:prstGeom prst="rect">
            <a:avLst/>
          </a:prstGeom>
          <a:ln>
            <a:noFill/>
          </a:ln>
          <a:effectLst>
            <a:softEdge rad="112500"/>
          </a:effectLst>
        </p:spPr>
      </p:pic>
      <p:sp>
        <p:nvSpPr>
          <p:cNvPr id="2" name="Title 1">
            <a:extLst>
              <a:ext uri="{FF2B5EF4-FFF2-40B4-BE49-F238E27FC236}">
                <a16:creationId xmlns:a16="http://schemas.microsoft.com/office/drawing/2014/main" id="{C8A8F9B2-1C8E-53CA-509E-40896504471D}"/>
              </a:ext>
            </a:extLst>
          </p:cNvPr>
          <p:cNvSpPr>
            <a:spLocks noGrp="1"/>
          </p:cNvSpPr>
          <p:nvPr>
            <p:ph type="title"/>
          </p:nvPr>
        </p:nvSpPr>
        <p:spPr>
          <a:xfrm>
            <a:off x="1209248" y="394977"/>
            <a:ext cx="10058400" cy="1450757"/>
          </a:xfrm>
        </p:spPr>
        <p:txBody>
          <a:bodyPr/>
          <a:lstStyle/>
          <a:p>
            <a:r>
              <a:rPr lang="en-IN" b="1" dirty="0">
                <a:solidFill>
                  <a:schemeClr val="tx1"/>
                </a:solidFill>
              </a:rPr>
              <a:t>1. Movies Vila</a:t>
            </a:r>
          </a:p>
        </p:txBody>
      </p:sp>
      <p:sp>
        <p:nvSpPr>
          <p:cNvPr id="3" name="Content Placeholder 2">
            <a:extLst>
              <a:ext uri="{FF2B5EF4-FFF2-40B4-BE49-F238E27FC236}">
                <a16:creationId xmlns:a16="http://schemas.microsoft.com/office/drawing/2014/main" id="{D59D8AB2-DCB6-3AC2-D28E-64A547BCE258}"/>
              </a:ext>
            </a:extLst>
          </p:cNvPr>
          <p:cNvSpPr>
            <a:spLocks noGrp="1"/>
          </p:cNvSpPr>
          <p:nvPr>
            <p:ph idx="1"/>
          </p:nvPr>
        </p:nvSpPr>
        <p:spPr/>
        <p:txBody>
          <a:bodyPr>
            <a:normAutofit/>
          </a:bodyPr>
          <a:lstStyle/>
          <a:p>
            <a:pPr marL="0" indent="0" algn="just">
              <a:buNone/>
            </a:pPr>
            <a:endParaRPr lang="en-US" b="0" i="0" dirty="0">
              <a:solidFill>
                <a:schemeClr val="tx1"/>
              </a:solidFill>
              <a:effectLst/>
              <a:latin typeface="Söhne"/>
            </a:endParaRPr>
          </a:p>
          <a:p>
            <a:pPr marL="0" indent="0" algn="just">
              <a:buNone/>
            </a:pPr>
            <a:r>
              <a:rPr lang="en-US" b="0" i="0" dirty="0">
                <a:solidFill>
                  <a:schemeClr val="tx1"/>
                </a:solidFill>
                <a:effectLst/>
                <a:latin typeface="Söhne"/>
              </a:rPr>
              <a:t>Develop Movies Vila, a personalized movie streaming app, with a diverse movie collection, recommendations, user interactions. Aim to become the preferred platform for movie enthusiasts seeking a tailored and enjoyable movie-watching experience.</a:t>
            </a:r>
          </a:p>
          <a:p>
            <a:pPr marL="0" indent="0" algn="just">
              <a:buNone/>
            </a:pPr>
            <a:r>
              <a:rPr lang="en-IN" dirty="0">
                <a:solidFill>
                  <a:schemeClr val="tx1"/>
                </a:solidFill>
              </a:rPr>
              <a:t>	</a:t>
            </a:r>
            <a:r>
              <a:rPr lang="en-IN" sz="1800" b="1" i="0" dirty="0">
                <a:solidFill>
                  <a:schemeClr val="tx1"/>
                </a:solidFill>
                <a:effectLst/>
                <a:latin typeface="Söhne"/>
              </a:rPr>
              <a:t>Key Features:</a:t>
            </a:r>
          </a:p>
          <a:p>
            <a:pPr marL="1751460" lvl="7" indent="-342900">
              <a:buFont typeface="+mj-lt"/>
              <a:buAutoNum type="arabicPeriod"/>
            </a:pPr>
            <a:r>
              <a:rPr lang="en-IN" sz="1800" i="0" dirty="0">
                <a:solidFill>
                  <a:schemeClr val="tx1"/>
                </a:solidFill>
                <a:effectLst/>
                <a:latin typeface="Söhne"/>
              </a:rPr>
              <a:t>User-Friendly Interface</a:t>
            </a:r>
            <a:endParaRPr lang="en-IN" sz="1800" dirty="0">
              <a:solidFill>
                <a:schemeClr val="tx1"/>
              </a:solidFill>
              <a:latin typeface="Söhne"/>
            </a:endParaRPr>
          </a:p>
          <a:p>
            <a:pPr marL="1751460" lvl="7" indent="-342900">
              <a:buFont typeface="+mj-lt"/>
              <a:buAutoNum type="arabicPeriod"/>
            </a:pPr>
            <a:r>
              <a:rPr lang="en-IN" sz="1800" i="0" dirty="0">
                <a:solidFill>
                  <a:schemeClr val="tx1"/>
                </a:solidFill>
                <a:effectLst/>
                <a:latin typeface="Söhne"/>
              </a:rPr>
              <a:t>Curated Movie Collections</a:t>
            </a:r>
          </a:p>
          <a:p>
            <a:pPr marL="1751460" lvl="7" indent="-342900">
              <a:buFont typeface="+mj-lt"/>
              <a:buAutoNum type="arabicPeriod"/>
            </a:pPr>
            <a:r>
              <a:rPr lang="en-IN" sz="1800" i="0" dirty="0">
                <a:solidFill>
                  <a:schemeClr val="tx1"/>
                </a:solidFill>
                <a:effectLst/>
                <a:latin typeface="Söhne"/>
              </a:rPr>
              <a:t>User Reviews and Ratings</a:t>
            </a:r>
            <a:endParaRPr lang="en-IN" sz="1800" dirty="0">
              <a:solidFill>
                <a:schemeClr val="tx1"/>
              </a:solidFill>
              <a:latin typeface="Söhne"/>
            </a:endParaRPr>
          </a:p>
          <a:p>
            <a:pPr marL="1751460" lvl="7" indent="-342900">
              <a:buFont typeface="+mj-lt"/>
              <a:buAutoNum type="arabicPeriod"/>
            </a:pPr>
            <a:r>
              <a:rPr lang="en-IN" sz="1800" i="0" dirty="0">
                <a:solidFill>
                  <a:schemeClr val="tx1"/>
                </a:solidFill>
                <a:effectLst/>
                <a:latin typeface="Söhne"/>
              </a:rPr>
              <a:t>Cross-Platform Accessibility</a:t>
            </a:r>
          </a:p>
          <a:p>
            <a:pPr marL="1751460" lvl="7" indent="-342900">
              <a:buFont typeface="+mj-lt"/>
              <a:buAutoNum type="arabicPeriod"/>
            </a:pPr>
            <a:r>
              <a:rPr lang="en-IN" sz="1800" i="0" dirty="0">
                <a:solidFill>
                  <a:schemeClr val="tx1"/>
                </a:solidFill>
                <a:effectLst/>
                <a:latin typeface="Söhne"/>
              </a:rPr>
              <a:t>Extensive Movie Library</a:t>
            </a:r>
            <a:endParaRPr lang="en-IN" sz="1800" dirty="0">
              <a:solidFill>
                <a:schemeClr val="tx1"/>
              </a:solidFill>
            </a:endParaRPr>
          </a:p>
        </p:txBody>
      </p:sp>
    </p:spTree>
    <p:extLst>
      <p:ext uri="{BB962C8B-B14F-4D97-AF65-F5344CB8AC3E}">
        <p14:creationId xmlns:p14="http://schemas.microsoft.com/office/powerpoint/2010/main" val="502230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44811D-AF7A-1790-5DA1-9084906C1542}"/>
              </a:ext>
            </a:extLst>
          </p:cNvPr>
          <p:cNvSpPr>
            <a:spLocks noGrp="1"/>
          </p:cNvSpPr>
          <p:nvPr>
            <p:ph type="title"/>
          </p:nvPr>
        </p:nvSpPr>
        <p:spPr/>
        <p:txBody>
          <a:bodyPr/>
          <a:lstStyle/>
          <a:p>
            <a:r>
              <a:rPr lang="en-IN" b="1" dirty="0">
                <a:solidFill>
                  <a:schemeClr val="tx1"/>
                </a:solidFill>
              </a:rPr>
              <a:t>Future Scope of an OTT Platform</a:t>
            </a:r>
          </a:p>
        </p:txBody>
      </p:sp>
      <p:sp>
        <p:nvSpPr>
          <p:cNvPr id="7" name="Content Placeholder 6">
            <a:extLst>
              <a:ext uri="{FF2B5EF4-FFF2-40B4-BE49-F238E27FC236}">
                <a16:creationId xmlns:a16="http://schemas.microsoft.com/office/drawing/2014/main" id="{56314971-42D3-B0E5-90FE-1CEF1DC5373D}"/>
              </a:ext>
            </a:extLst>
          </p:cNvPr>
          <p:cNvSpPr>
            <a:spLocks noGrp="1"/>
          </p:cNvSpPr>
          <p:nvPr>
            <p:ph idx="1"/>
          </p:nvPr>
        </p:nvSpPr>
        <p:spPr/>
        <p:txBody>
          <a:bodyPr/>
          <a:lstStyle/>
          <a:p>
            <a:pPr lvl="3">
              <a:buFont typeface="+mj-lt"/>
              <a:buAutoNum type="arabicPeriod"/>
            </a:pPr>
            <a:endParaRPr lang="en-US" sz="2000" b="0" i="0" dirty="0">
              <a:solidFill>
                <a:schemeClr val="tx1"/>
              </a:solidFill>
              <a:effectLst/>
              <a:latin typeface="Söhne"/>
            </a:endParaRPr>
          </a:p>
          <a:p>
            <a:pPr lvl="3">
              <a:lnSpc>
                <a:spcPct val="150000"/>
              </a:lnSpc>
              <a:buFont typeface="+mj-lt"/>
              <a:buAutoNum type="arabicPeriod"/>
            </a:pPr>
            <a:r>
              <a:rPr lang="en-US" sz="2000" b="0" i="0" dirty="0">
                <a:solidFill>
                  <a:schemeClr val="tx1"/>
                </a:solidFill>
                <a:effectLst/>
                <a:latin typeface="Söhne"/>
              </a:rPr>
              <a:t>Producing Original Content</a:t>
            </a:r>
          </a:p>
          <a:p>
            <a:pPr lvl="3">
              <a:lnSpc>
                <a:spcPct val="150000"/>
              </a:lnSpc>
              <a:buFont typeface="+mj-lt"/>
              <a:buAutoNum type="arabicPeriod"/>
            </a:pPr>
            <a:r>
              <a:rPr lang="en-US" sz="2000" b="0" i="0" dirty="0">
                <a:solidFill>
                  <a:schemeClr val="tx1"/>
                </a:solidFill>
                <a:effectLst/>
                <a:latin typeface="Söhne"/>
              </a:rPr>
              <a:t>Global Expansion</a:t>
            </a:r>
          </a:p>
          <a:p>
            <a:pPr lvl="3">
              <a:lnSpc>
                <a:spcPct val="150000"/>
              </a:lnSpc>
              <a:buFont typeface="+mj-lt"/>
              <a:buAutoNum type="arabicPeriod"/>
            </a:pPr>
            <a:r>
              <a:rPr lang="en-US" sz="2000" b="0" i="0" dirty="0">
                <a:solidFill>
                  <a:schemeClr val="tx1"/>
                </a:solidFill>
                <a:effectLst/>
                <a:latin typeface="Söhne"/>
              </a:rPr>
              <a:t>Live Streaming and Events</a:t>
            </a:r>
          </a:p>
          <a:p>
            <a:pPr lvl="3">
              <a:lnSpc>
                <a:spcPct val="150000"/>
              </a:lnSpc>
              <a:buFont typeface="+mj-lt"/>
              <a:buAutoNum type="arabicPeriod"/>
            </a:pPr>
            <a:r>
              <a:rPr lang="en-US" sz="2000" b="0" i="0" dirty="0">
                <a:solidFill>
                  <a:schemeClr val="tx1"/>
                </a:solidFill>
                <a:effectLst/>
                <a:latin typeface="Söhne"/>
              </a:rPr>
              <a:t>Enhanced Personalization</a:t>
            </a:r>
          </a:p>
          <a:p>
            <a:pPr lvl="3">
              <a:lnSpc>
                <a:spcPct val="150000"/>
              </a:lnSpc>
              <a:buFont typeface="+mj-lt"/>
              <a:buAutoNum type="arabicPeriod"/>
            </a:pPr>
            <a:r>
              <a:rPr lang="en-IN" sz="2000" b="0" i="0" dirty="0">
                <a:solidFill>
                  <a:schemeClr val="tx1"/>
                </a:solidFill>
                <a:effectLst/>
                <a:latin typeface="Söhne"/>
              </a:rPr>
              <a:t>Multi-Platform Support</a:t>
            </a:r>
          </a:p>
          <a:p>
            <a:pPr lvl="3">
              <a:lnSpc>
                <a:spcPct val="150000"/>
              </a:lnSpc>
              <a:buFont typeface="+mj-lt"/>
              <a:buAutoNum type="arabicPeriod"/>
            </a:pPr>
            <a:r>
              <a:rPr lang="en-US" sz="2000" b="0" i="0" dirty="0">
                <a:solidFill>
                  <a:schemeClr val="tx1"/>
                </a:solidFill>
                <a:effectLst/>
                <a:latin typeface="Söhne"/>
              </a:rPr>
              <a:t>Improved Offline Viewing</a:t>
            </a:r>
          </a:p>
          <a:p>
            <a:endParaRPr lang="en-IN" dirty="0"/>
          </a:p>
        </p:txBody>
      </p:sp>
    </p:spTree>
    <p:extLst>
      <p:ext uri="{BB962C8B-B14F-4D97-AF65-F5344CB8AC3E}">
        <p14:creationId xmlns:p14="http://schemas.microsoft.com/office/powerpoint/2010/main" val="663754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DC1419-DAFC-0197-0B6B-EE00332F2874}"/>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46653"/>
            <a:ext cx="12192000" cy="6363478"/>
          </a:xfrm>
          <a:prstGeom prst="rect">
            <a:avLst/>
          </a:prstGeom>
          <a:ln>
            <a:noFill/>
          </a:ln>
          <a:effectLst>
            <a:softEdge rad="112500"/>
          </a:effectLst>
        </p:spPr>
      </p:pic>
      <p:sp>
        <p:nvSpPr>
          <p:cNvPr id="2" name="Title 1">
            <a:extLst>
              <a:ext uri="{FF2B5EF4-FFF2-40B4-BE49-F238E27FC236}">
                <a16:creationId xmlns:a16="http://schemas.microsoft.com/office/drawing/2014/main" id="{FE37F791-746E-A70B-62B7-04681A4AAAF6}"/>
              </a:ext>
            </a:extLst>
          </p:cNvPr>
          <p:cNvSpPr>
            <a:spLocks noGrp="1"/>
          </p:cNvSpPr>
          <p:nvPr>
            <p:ph type="title"/>
          </p:nvPr>
        </p:nvSpPr>
        <p:spPr/>
        <p:txBody>
          <a:bodyPr/>
          <a:lstStyle/>
          <a:p>
            <a:r>
              <a:rPr lang="en-IN" b="1" dirty="0">
                <a:solidFill>
                  <a:schemeClr val="tx1"/>
                </a:solidFill>
              </a:rPr>
              <a:t>2. Shop Stop</a:t>
            </a:r>
          </a:p>
        </p:txBody>
      </p:sp>
      <p:sp>
        <p:nvSpPr>
          <p:cNvPr id="3" name="Content Placeholder 2">
            <a:extLst>
              <a:ext uri="{FF2B5EF4-FFF2-40B4-BE49-F238E27FC236}">
                <a16:creationId xmlns:a16="http://schemas.microsoft.com/office/drawing/2014/main" id="{91EDD4CD-21BB-5A3E-7A3E-50347993D0C7}"/>
              </a:ext>
            </a:extLst>
          </p:cNvPr>
          <p:cNvSpPr>
            <a:spLocks noGrp="1"/>
          </p:cNvSpPr>
          <p:nvPr>
            <p:ph idx="1"/>
          </p:nvPr>
        </p:nvSpPr>
        <p:spPr/>
        <p:txBody>
          <a:bodyPr>
            <a:normAutofit/>
          </a:bodyPr>
          <a:lstStyle/>
          <a:p>
            <a:endParaRPr lang="en-US" b="0" i="0" dirty="0">
              <a:solidFill>
                <a:schemeClr val="tx1"/>
              </a:solidFill>
              <a:effectLst/>
              <a:latin typeface="Söhne"/>
            </a:endParaRPr>
          </a:p>
          <a:p>
            <a:pPr algn="just"/>
            <a:r>
              <a:rPr lang="en-US" b="0" i="0" dirty="0">
                <a:solidFill>
                  <a:schemeClr val="tx1"/>
                </a:solidFill>
                <a:effectLst/>
                <a:latin typeface="Söhne"/>
              </a:rPr>
              <a:t>Elevate your shoe shopping experience with the Shop Stop app. Explore a diverse range of stylish and comfortable footwear for all occasions. Enjoy seamless browsing, easy checkout, and access to exclusive shoe deals. Step into fashion-forward footwear with the Shop Stop app - your go-to destination for shoes that cater to your unique taste and preferences.</a:t>
            </a:r>
          </a:p>
          <a:p>
            <a:r>
              <a:rPr lang="en-IN" sz="1800" b="1" i="0" dirty="0">
                <a:solidFill>
                  <a:schemeClr val="tx1"/>
                </a:solidFill>
                <a:effectLst/>
                <a:latin typeface="Söhne"/>
              </a:rPr>
              <a:t>	Key Features:</a:t>
            </a:r>
          </a:p>
          <a:p>
            <a:pPr marL="1951460" lvl="8" indent="-342900">
              <a:buFont typeface="+mj-lt"/>
              <a:buAutoNum type="arabicPeriod"/>
            </a:pPr>
            <a:r>
              <a:rPr lang="en-IN" sz="1800" i="0" dirty="0">
                <a:solidFill>
                  <a:schemeClr val="tx1"/>
                </a:solidFill>
                <a:effectLst/>
                <a:latin typeface="Söhne"/>
              </a:rPr>
              <a:t>Wide Range of Fashion</a:t>
            </a:r>
            <a:endParaRPr lang="en-IN" sz="1800" dirty="0">
              <a:solidFill>
                <a:schemeClr val="tx1"/>
              </a:solidFill>
              <a:latin typeface="Söhne"/>
            </a:endParaRPr>
          </a:p>
          <a:p>
            <a:pPr marL="1951460" lvl="8" indent="-342900">
              <a:buFont typeface="+mj-lt"/>
              <a:buAutoNum type="arabicPeriod"/>
            </a:pPr>
            <a:r>
              <a:rPr lang="en-IN" sz="1800" i="0" dirty="0">
                <a:solidFill>
                  <a:schemeClr val="tx1"/>
                </a:solidFill>
                <a:effectLst/>
                <a:latin typeface="Söhne"/>
              </a:rPr>
              <a:t>Intuitive User Interface</a:t>
            </a:r>
          </a:p>
          <a:p>
            <a:pPr marL="1951460" lvl="8" indent="-342900">
              <a:buFont typeface="+mj-lt"/>
              <a:buAutoNum type="arabicPeriod"/>
            </a:pPr>
            <a:r>
              <a:rPr lang="en-IN" sz="1800" i="0" dirty="0">
                <a:solidFill>
                  <a:schemeClr val="tx1"/>
                </a:solidFill>
                <a:effectLst/>
                <a:latin typeface="Söhne"/>
              </a:rPr>
              <a:t>Easy Search and Filters</a:t>
            </a:r>
          </a:p>
          <a:p>
            <a:pPr marL="1951460" lvl="8" indent="-342900">
              <a:buFont typeface="+mj-lt"/>
              <a:buAutoNum type="arabicPeriod"/>
            </a:pPr>
            <a:r>
              <a:rPr lang="en-IN" sz="1800" i="0" dirty="0">
                <a:solidFill>
                  <a:schemeClr val="tx1"/>
                </a:solidFill>
                <a:effectLst/>
                <a:latin typeface="Söhne"/>
              </a:rPr>
              <a:t>Wishlist and Favorites</a:t>
            </a:r>
          </a:p>
          <a:p>
            <a:pPr marL="1951460" lvl="8" indent="-342900">
              <a:buFont typeface="+mj-lt"/>
              <a:buAutoNum type="arabicPeriod"/>
            </a:pPr>
            <a:r>
              <a:rPr lang="en-IN" sz="1800" i="0" dirty="0">
                <a:solidFill>
                  <a:schemeClr val="tx1"/>
                </a:solidFill>
                <a:effectLst/>
                <a:latin typeface="Söhne"/>
              </a:rPr>
              <a:t>Seamless Payment Options</a:t>
            </a:r>
          </a:p>
          <a:p>
            <a:pPr lvl="7"/>
            <a:endParaRPr lang="en-US" b="0" i="0" dirty="0">
              <a:solidFill>
                <a:schemeClr val="accent2">
                  <a:lumMod val="50000"/>
                </a:schemeClr>
              </a:solidFill>
              <a:effectLst/>
              <a:latin typeface="Söhne"/>
            </a:endParaRPr>
          </a:p>
          <a:p>
            <a:endParaRPr lang="en-IN" dirty="0">
              <a:solidFill>
                <a:schemeClr val="accent2">
                  <a:lumMod val="50000"/>
                </a:schemeClr>
              </a:solidFill>
            </a:endParaRPr>
          </a:p>
        </p:txBody>
      </p:sp>
    </p:spTree>
    <p:extLst>
      <p:ext uri="{BB962C8B-B14F-4D97-AF65-F5344CB8AC3E}">
        <p14:creationId xmlns:p14="http://schemas.microsoft.com/office/powerpoint/2010/main" val="3493374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DC2C7-0E2B-156E-8817-A0F4D045C081}"/>
              </a:ext>
            </a:extLst>
          </p:cNvPr>
          <p:cNvSpPr>
            <a:spLocks noGrp="1"/>
          </p:cNvSpPr>
          <p:nvPr>
            <p:ph type="title"/>
          </p:nvPr>
        </p:nvSpPr>
        <p:spPr/>
        <p:txBody>
          <a:bodyPr/>
          <a:lstStyle/>
          <a:p>
            <a:r>
              <a:rPr lang="en-IN" b="1" dirty="0">
                <a:solidFill>
                  <a:schemeClr val="tx1"/>
                </a:solidFill>
              </a:rPr>
              <a:t>Future Scope of an E-Commerce</a:t>
            </a:r>
            <a:endParaRPr lang="en-IN" dirty="0"/>
          </a:p>
        </p:txBody>
      </p:sp>
      <p:sp>
        <p:nvSpPr>
          <p:cNvPr id="3" name="Content Placeholder 2">
            <a:extLst>
              <a:ext uri="{FF2B5EF4-FFF2-40B4-BE49-F238E27FC236}">
                <a16:creationId xmlns:a16="http://schemas.microsoft.com/office/drawing/2014/main" id="{EB39FEA6-A4F1-D269-1278-3353196C16FE}"/>
              </a:ext>
            </a:extLst>
          </p:cNvPr>
          <p:cNvSpPr>
            <a:spLocks noGrp="1"/>
          </p:cNvSpPr>
          <p:nvPr>
            <p:ph idx="1"/>
          </p:nvPr>
        </p:nvSpPr>
        <p:spPr/>
        <p:txBody>
          <a:bodyPr>
            <a:normAutofit/>
          </a:bodyPr>
          <a:lstStyle/>
          <a:p>
            <a:endParaRPr lang="en-IN" dirty="0"/>
          </a:p>
          <a:p>
            <a:pPr lvl="3">
              <a:lnSpc>
                <a:spcPct val="150000"/>
              </a:lnSpc>
              <a:buFont typeface="+mj-lt"/>
              <a:buAutoNum type="arabicPeriod"/>
            </a:pPr>
            <a:r>
              <a:rPr lang="en-US" sz="2000" b="0" i="0" dirty="0">
                <a:solidFill>
                  <a:schemeClr val="tx1"/>
                </a:solidFill>
                <a:effectLst/>
                <a:latin typeface="Söhne"/>
              </a:rPr>
              <a:t>Product Diversification</a:t>
            </a:r>
          </a:p>
          <a:p>
            <a:pPr lvl="3">
              <a:lnSpc>
                <a:spcPct val="150000"/>
              </a:lnSpc>
              <a:buFont typeface="+mj-lt"/>
              <a:buAutoNum type="arabicPeriod"/>
            </a:pPr>
            <a:r>
              <a:rPr lang="en-US" sz="2000" b="0" i="0" dirty="0">
                <a:solidFill>
                  <a:schemeClr val="tx1"/>
                </a:solidFill>
                <a:effectLst/>
                <a:latin typeface="Söhne"/>
              </a:rPr>
              <a:t>Vendor Partnerships</a:t>
            </a:r>
          </a:p>
          <a:p>
            <a:pPr lvl="3">
              <a:lnSpc>
                <a:spcPct val="150000"/>
              </a:lnSpc>
              <a:buFont typeface="+mj-lt"/>
              <a:buAutoNum type="arabicPeriod"/>
            </a:pPr>
            <a:r>
              <a:rPr lang="en-US" sz="2000" b="0" i="0" dirty="0">
                <a:solidFill>
                  <a:schemeClr val="tx1"/>
                </a:solidFill>
                <a:effectLst/>
                <a:latin typeface="Söhne"/>
              </a:rPr>
              <a:t>International Shipping and Localization</a:t>
            </a:r>
          </a:p>
          <a:p>
            <a:pPr lvl="3">
              <a:lnSpc>
                <a:spcPct val="150000"/>
              </a:lnSpc>
              <a:buFont typeface="+mj-lt"/>
              <a:buAutoNum type="arabicPeriod"/>
            </a:pPr>
            <a:r>
              <a:rPr lang="en-US" sz="2000" b="0" i="0" dirty="0">
                <a:solidFill>
                  <a:schemeClr val="tx1"/>
                </a:solidFill>
                <a:effectLst/>
                <a:latin typeface="Söhne"/>
              </a:rPr>
              <a:t>Personalized Recommendations</a:t>
            </a:r>
          </a:p>
          <a:p>
            <a:pPr lvl="3">
              <a:lnSpc>
                <a:spcPct val="150000"/>
              </a:lnSpc>
              <a:buFont typeface="+mj-lt"/>
              <a:buAutoNum type="arabicPeriod"/>
            </a:pPr>
            <a:r>
              <a:rPr lang="en-US" sz="2000" b="0" i="0" dirty="0">
                <a:solidFill>
                  <a:schemeClr val="tx1"/>
                </a:solidFill>
                <a:effectLst/>
                <a:latin typeface="Söhne"/>
              </a:rPr>
              <a:t>Social Commerce Integration</a:t>
            </a:r>
          </a:p>
          <a:p>
            <a:pPr lvl="3">
              <a:lnSpc>
                <a:spcPct val="150000"/>
              </a:lnSpc>
              <a:buFont typeface="+mj-lt"/>
              <a:buAutoNum type="arabicPeriod"/>
            </a:pPr>
            <a:r>
              <a:rPr lang="en-US" sz="2000" b="0" i="0" dirty="0">
                <a:solidFill>
                  <a:schemeClr val="tx1"/>
                </a:solidFill>
                <a:effectLst/>
                <a:latin typeface="Söhne"/>
              </a:rPr>
              <a:t>Subscription and Membership Programs</a:t>
            </a:r>
          </a:p>
          <a:p>
            <a:endParaRPr lang="en-IN" dirty="0"/>
          </a:p>
        </p:txBody>
      </p:sp>
    </p:spTree>
    <p:extLst>
      <p:ext uri="{BB962C8B-B14F-4D97-AF65-F5344CB8AC3E}">
        <p14:creationId xmlns:p14="http://schemas.microsoft.com/office/powerpoint/2010/main" val="4128471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004807B-71CA-3D27-B3A8-8B7704C04E31}"/>
              </a:ext>
            </a:extLst>
          </p:cNvPr>
          <p:cNvPicPr>
            <a:picLocks noChangeAspect="1"/>
          </p:cNvPicPr>
          <p:nvPr/>
        </p:nvPicPr>
        <p:blipFill>
          <a:blip r:embed="rId2">
            <a:alphaModFix amt="50000"/>
            <a:duotone>
              <a:schemeClr val="bg2">
                <a:shade val="45000"/>
                <a:satMod val="135000"/>
              </a:schemeClr>
              <a:prstClr val="white"/>
            </a:duotone>
            <a:extLst>
              <a:ext uri="{BEBA8EAE-BF5A-486C-A8C5-ECC9F3942E4B}">
                <a14:imgProps xmlns:a14="http://schemas.microsoft.com/office/drawing/2010/main">
                  <a14:imgLayer r:embed="rId3">
                    <a14:imgEffect>
                      <a14:artisticTexturizer/>
                    </a14:imgEffect>
                  </a14:imgLayer>
                </a14:imgProps>
              </a:ext>
              <a:ext uri="{28A0092B-C50C-407E-A947-70E740481C1C}">
                <a14:useLocalDpi xmlns:a14="http://schemas.microsoft.com/office/drawing/2010/main" val="0"/>
              </a:ext>
            </a:extLst>
          </a:blip>
          <a:stretch>
            <a:fillRect/>
          </a:stretch>
        </p:blipFill>
        <p:spPr>
          <a:xfrm>
            <a:off x="1" y="0"/>
            <a:ext cx="12192000" cy="6335485"/>
          </a:xfrm>
          <a:prstGeom prst="rect">
            <a:avLst/>
          </a:prstGeom>
          <a:ln>
            <a:noFill/>
          </a:ln>
          <a:effectLst>
            <a:softEdge rad="112500"/>
          </a:effectLst>
        </p:spPr>
      </p:pic>
      <p:sp>
        <p:nvSpPr>
          <p:cNvPr id="2" name="Title 1">
            <a:extLst>
              <a:ext uri="{FF2B5EF4-FFF2-40B4-BE49-F238E27FC236}">
                <a16:creationId xmlns:a16="http://schemas.microsoft.com/office/drawing/2014/main" id="{996CBA43-E0BD-88AE-0FD3-0740EBD10AB3}"/>
              </a:ext>
            </a:extLst>
          </p:cNvPr>
          <p:cNvSpPr>
            <a:spLocks noGrp="1"/>
          </p:cNvSpPr>
          <p:nvPr>
            <p:ph type="title"/>
          </p:nvPr>
        </p:nvSpPr>
        <p:spPr/>
        <p:txBody>
          <a:bodyPr/>
          <a:lstStyle/>
          <a:p>
            <a:r>
              <a:rPr lang="en-IN" b="1" dirty="0">
                <a:solidFill>
                  <a:schemeClr val="tx1"/>
                </a:solidFill>
              </a:rPr>
              <a:t>3. Connect Buddy</a:t>
            </a:r>
          </a:p>
        </p:txBody>
      </p:sp>
      <p:sp>
        <p:nvSpPr>
          <p:cNvPr id="3" name="Content Placeholder 2">
            <a:extLst>
              <a:ext uri="{FF2B5EF4-FFF2-40B4-BE49-F238E27FC236}">
                <a16:creationId xmlns:a16="http://schemas.microsoft.com/office/drawing/2014/main" id="{F97F7DFF-8838-6990-ED7C-911B8D921232}"/>
              </a:ext>
            </a:extLst>
          </p:cNvPr>
          <p:cNvSpPr>
            <a:spLocks noGrp="1"/>
          </p:cNvSpPr>
          <p:nvPr>
            <p:ph idx="1"/>
          </p:nvPr>
        </p:nvSpPr>
        <p:spPr/>
        <p:txBody>
          <a:bodyPr/>
          <a:lstStyle/>
          <a:p>
            <a:endParaRPr lang="en-US" b="0" i="0" dirty="0">
              <a:solidFill>
                <a:schemeClr val="tx1"/>
              </a:solidFill>
              <a:effectLst/>
              <a:latin typeface="Söhne"/>
            </a:endParaRPr>
          </a:p>
          <a:p>
            <a:pPr algn="just"/>
            <a:r>
              <a:rPr lang="en-US" b="0" i="0" dirty="0">
                <a:solidFill>
                  <a:schemeClr val="tx1"/>
                </a:solidFill>
                <a:effectLst/>
                <a:latin typeface="Söhne"/>
              </a:rPr>
              <a:t>Introduce Connect Buddy, a dynamic social networking app, facilitating meaningful connections and friendships. Offer interactive features like instant messaging, photo sharing, and engaging stories. The goal is to build an engaging social platform that brings people together and fosters lasting connections.</a:t>
            </a:r>
          </a:p>
          <a:p>
            <a:r>
              <a:rPr lang="en-IN" sz="1800" b="1" i="0" dirty="0">
                <a:solidFill>
                  <a:schemeClr val="tx1"/>
                </a:solidFill>
                <a:effectLst/>
                <a:latin typeface="Söhne"/>
              </a:rPr>
              <a:t>	Key Features:</a:t>
            </a:r>
          </a:p>
          <a:p>
            <a:pPr marL="1951460" lvl="8" indent="-342900">
              <a:buFont typeface="+mj-lt"/>
              <a:buAutoNum type="arabicPeriod"/>
            </a:pPr>
            <a:r>
              <a:rPr lang="en-IN" sz="1800" i="0" dirty="0">
                <a:solidFill>
                  <a:schemeClr val="tx1"/>
                </a:solidFill>
                <a:effectLst/>
                <a:latin typeface="Söhne"/>
              </a:rPr>
              <a:t>User Profiles and Bios</a:t>
            </a:r>
          </a:p>
          <a:p>
            <a:pPr marL="1951460" lvl="8" indent="-342900">
              <a:buFont typeface="+mj-lt"/>
              <a:buAutoNum type="arabicPeriod"/>
            </a:pPr>
            <a:r>
              <a:rPr lang="en-IN" sz="1800" i="0" dirty="0">
                <a:solidFill>
                  <a:schemeClr val="tx1"/>
                </a:solidFill>
                <a:effectLst/>
                <a:latin typeface="Söhne"/>
              </a:rPr>
              <a:t>Instant Messaging</a:t>
            </a:r>
          </a:p>
          <a:p>
            <a:pPr marL="1951460" lvl="8" indent="-342900">
              <a:buFont typeface="+mj-lt"/>
              <a:buAutoNum type="arabicPeriod"/>
            </a:pPr>
            <a:r>
              <a:rPr lang="en-IN" sz="1800" i="0" dirty="0">
                <a:solidFill>
                  <a:schemeClr val="tx1"/>
                </a:solidFill>
                <a:effectLst/>
                <a:latin typeface="Söhne"/>
              </a:rPr>
              <a:t>Posts and Sharing</a:t>
            </a:r>
          </a:p>
          <a:p>
            <a:pPr marL="1951460" lvl="8" indent="-342900">
              <a:buFont typeface="+mj-lt"/>
              <a:buAutoNum type="arabicPeriod"/>
            </a:pPr>
            <a:r>
              <a:rPr lang="en-IN" sz="1800" i="0" dirty="0">
                <a:solidFill>
                  <a:schemeClr val="tx1"/>
                </a:solidFill>
                <a:effectLst/>
                <a:latin typeface="Söhne"/>
              </a:rPr>
              <a:t>Discover and Connect</a:t>
            </a:r>
          </a:p>
          <a:p>
            <a:pPr marL="1951460" lvl="8" indent="-342900">
              <a:buFont typeface="+mj-lt"/>
              <a:buAutoNum type="arabicPeriod"/>
            </a:pPr>
            <a:r>
              <a:rPr lang="en-IN" sz="1800" i="0" dirty="0">
                <a:solidFill>
                  <a:schemeClr val="tx1"/>
                </a:solidFill>
                <a:effectLst/>
                <a:latin typeface="Söhne"/>
              </a:rPr>
              <a:t>Notifications</a:t>
            </a:r>
          </a:p>
        </p:txBody>
      </p:sp>
    </p:spTree>
    <p:extLst>
      <p:ext uri="{BB962C8B-B14F-4D97-AF65-F5344CB8AC3E}">
        <p14:creationId xmlns:p14="http://schemas.microsoft.com/office/powerpoint/2010/main" val="147469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0C63C-A402-6662-05AE-23A332DBEE08}"/>
              </a:ext>
            </a:extLst>
          </p:cNvPr>
          <p:cNvSpPr>
            <a:spLocks noGrp="1"/>
          </p:cNvSpPr>
          <p:nvPr>
            <p:ph type="title"/>
          </p:nvPr>
        </p:nvSpPr>
        <p:spPr/>
        <p:txBody>
          <a:bodyPr/>
          <a:lstStyle/>
          <a:p>
            <a:r>
              <a:rPr lang="en-IN" b="1" dirty="0">
                <a:solidFill>
                  <a:schemeClr val="tx1"/>
                </a:solidFill>
              </a:rPr>
              <a:t>Future Scope of a Social Media App</a:t>
            </a:r>
            <a:endParaRPr lang="en-IN" dirty="0"/>
          </a:p>
        </p:txBody>
      </p:sp>
      <p:sp>
        <p:nvSpPr>
          <p:cNvPr id="3" name="Content Placeholder 2">
            <a:extLst>
              <a:ext uri="{FF2B5EF4-FFF2-40B4-BE49-F238E27FC236}">
                <a16:creationId xmlns:a16="http://schemas.microsoft.com/office/drawing/2014/main" id="{D213D93F-7F49-C447-3B8B-D14239A12498}"/>
              </a:ext>
            </a:extLst>
          </p:cNvPr>
          <p:cNvSpPr>
            <a:spLocks noGrp="1"/>
          </p:cNvSpPr>
          <p:nvPr>
            <p:ph idx="1"/>
          </p:nvPr>
        </p:nvSpPr>
        <p:spPr/>
        <p:txBody>
          <a:bodyPr>
            <a:normAutofit lnSpcReduction="10000"/>
          </a:bodyPr>
          <a:lstStyle/>
          <a:p>
            <a:endParaRPr lang="en-IN" dirty="0"/>
          </a:p>
          <a:p>
            <a:pPr lvl="3">
              <a:lnSpc>
                <a:spcPct val="150000"/>
              </a:lnSpc>
              <a:buFont typeface="+mj-lt"/>
              <a:buAutoNum type="arabicPeriod"/>
            </a:pPr>
            <a:r>
              <a:rPr lang="en-US" sz="2000" b="0" i="0" dirty="0">
                <a:solidFill>
                  <a:schemeClr val="tx1"/>
                </a:solidFill>
                <a:effectLst/>
                <a:latin typeface="Söhne"/>
              </a:rPr>
              <a:t>Multimedia Content Enhancement</a:t>
            </a:r>
          </a:p>
          <a:p>
            <a:pPr lvl="3">
              <a:lnSpc>
                <a:spcPct val="150000"/>
              </a:lnSpc>
              <a:buFont typeface="+mj-lt"/>
              <a:buAutoNum type="arabicPeriod"/>
            </a:pPr>
            <a:r>
              <a:rPr lang="en-US" sz="2000" b="0" i="0" dirty="0">
                <a:solidFill>
                  <a:schemeClr val="tx1"/>
                </a:solidFill>
                <a:effectLst/>
                <a:latin typeface="Söhne"/>
              </a:rPr>
              <a:t>Live Streaming and Stories</a:t>
            </a:r>
          </a:p>
          <a:p>
            <a:pPr lvl="3">
              <a:lnSpc>
                <a:spcPct val="150000"/>
              </a:lnSpc>
              <a:buFont typeface="+mj-lt"/>
              <a:buAutoNum type="arabicPeriod"/>
            </a:pPr>
            <a:r>
              <a:rPr lang="en-US" sz="2000" b="0" i="0" dirty="0">
                <a:solidFill>
                  <a:schemeClr val="tx1"/>
                </a:solidFill>
                <a:effectLst/>
                <a:latin typeface="Söhne"/>
              </a:rPr>
              <a:t>AR Filters and Effects</a:t>
            </a:r>
          </a:p>
          <a:p>
            <a:pPr lvl="3">
              <a:lnSpc>
                <a:spcPct val="150000"/>
              </a:lnSpc>
              <a:buFont typeface="+mj-lt"/>
              <a:buAutoNum type="arabicPeriod"/>
            </a:pPr>
            <a:r>
              <a:rPr lang="en-US" sz="2000" b="0" i="0" dirty="0">
                <a:solidFill>
                  <a:schemeClr val="tx1"/>
                </a:solidFill>
                <a:effectLst/>
                <a:latin typeface="Söhne"/>
              </a:rPr>
              <a:t>In-App Shopping</a:t>
            </a:r>
          </a:p>
          <a:p>
            <a:pPr lvl="3">
              <a:lnSpc>
                <a:spcPct val="150000"/>
              </a:lnSpc>
              <a:buFont typeface="+mj-lt"/>
              <a:buAutoNum type="arabicPeriod"/>
            </a:pPr>
            <a:r>
              <a:rPr lang="en-US" sz="2000" b="0" i="0" dirty="0">
                <a:solidFill>
                  <a:schemeClr val="tx1"/>
                </a:solidFill>
                <a:effectLst/>
                <a:latin typeface="Söhne"/>
              </a:rPr>
              <a:t>Explore and Discover Features</a:t>
            </a:r>
          </a:p>
          <a:p>
            <a:pPr lvl="3">
              <a:lnSpc>
                <a:spcPct val="150000"/>
              </a:lnSpc>
              <a:buFont typeface="+mj-lt"/>
              <a:buAutoNum type="arabicPeriod"/>
            </a:pPr>
            <a:r>
              <a:rPr lang="en-US" sz="2000" b="0" i="0" dirty="0">
                <a:solidFill>
                  <a:schemeClr val="tx1"/>
                </a:solidFill>
                <a:effectLst/>
                <a:latin typeface="Söhne"/>
              </a:rPr>
              <a:t>Group Chats and Communities</a:t>
            </a:r>
          </a:p>
          <a:p>
            <a:pPr lvl="3">
              <a:lnSpc>
                <a:spcPct val="150000"/>
              </a:lnSpc>
              <a:buFont typeface="+mj-lt"/>
              <a:buAutoNum type="arabicPeriod"/>
            </a:pPr>
            <a:r>
              <a:rPr lang="en-US" sz="2000" b="0" i="0" dirty="0">
                <a:solidFill>
                  <a:schemeClr val="tx1"/>
                </a:solidFill>
                <a:effectLst/>
                <a:latin typeface="Söhne"/>
              </a:rPr>
              <a:t>Event and Meetup Integration</a:t>
            </a:r>
          </a:p>
          <a:p>
            <a:endParaRPr lang="en-IN" dirty="0"/>
          </a:p>
        </p:txBody>
      </p:sp>
    </p:spTree>
    <p:extLst>
      <p:ext uri="{BB962C8B-B14F-4D97-AF65-F5344CB8AC3E}">
        <p14:creationId xmlns:p14="http://schemas.microsoft.com/office/powerpoint/2010/main" val="289583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F2656D-CEE7-A402-25EB-C7E415835985}"/>
              </a:ext>
            </a:extLst>
          </p:cNvPr>
          <p:cNvPicPr>
            <a:picLocks noChangeAspect="1"/>
          </p:cNvPicPr>
          <p:nvPr/>
        </p:nvPicPr>
        <p:blipFill>
          <a:blip r:embed="rId2">
            <a:duotone>
              <a:schemeClr val="bg2">
                <a:shade val="45000"/>
                <a:satMod val="135000"/>
              </a:schemeClr>
              <a:prstClr val="white"/>
            </a:duotone>
            <a:alphaModFix amt="70000"/>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a:off x="0" y="0"/>
            <a:ext cx="12192000" cy="6344815"/>
          </a:xfrm>
          <a:prstGeom prst="rect">
            <a:avLst/>
          </a:prstGeom>
          <a:ln>
            <a:noFill/>
          </a:ln>
          <a:effectLst>
            <a:softEdge rad="112500"/>
          </a:effectLst>
        </p:spPr>
      </p:pic>
      <p:sp>
        <p:nvSpPr>
          <p:cNvPr id="2" name="Title 1">
            <a:extLst>
              <a:ext uri="{FF2B5EF4-FFF2-40B4-BE49-F238E27FC236}">
                <a16:creationId xmlns:a16="http://schemas.microsoft.com/office/drawing/2014/main" id="{563D14ED-4EA5-2F0C-5B4A-CD2DFF8C3168}"/>
              </a:ext>
            </a:extLst>
          </p:cNvPr>
          <p:cNvSpPr>
            <a:spLocks noGrp="1"/>
          </p:cNvSpPr>
          <p:nvPr>
            <p:ph type="title"/>
          </p:nvPr>
        </p:nvSpPr>
        <p:spPr/>
        <p:txBody>
          <a:bodyPr/>
          <a:lstStyle/>
          <a:p>
            <a:r>
              <a:rPr lang="en-IN" b="1" dirty="0">
                <a:solidFill>
                  <a:schemeClr val="tx1"/>
                </a:solidFill>
              </a:rPr>
              <a:t>MERN Stack Technology</a:t>
            </a:r>
          </a:p>
        </p:txBody>
      </p:sp>
      <p:sp>
        <p:nvSpPr>
          <p:cNvPr id="3" name="Content Placeholder 2">
            <a:extLst>
              <a:ext uri="{FF2B5EF4-FFF2-40B4-BE49-F238E27FC236}">
                <a16:creationId xmlns:a16="http://schemas.microsoft.com/office/drawing/2014/main" id="{485EDDB8-2E8D-7D53-EDCC-EA14A697D340}"/>
              </a:ext>
            </a:extLst>
          </p:cNvPr>
          <p:cNvSpPr>
            <a:spLocks noGrp="1"/>
          </p:cNvSpPr>
          <p:nvPr>
            <p:ph idx="1"/>
          </p:nvPr>
        </p:nvSpPr>
        <p:spPr/>
        <p:txBody>
          <a:bodyPr/>
          <a:lstStyle/>
          <a:p>
            <a:pPr marL="0" indent="0" algn="l">
              <a:buNone/>
            </a:pPr>
            <a:r>
              <a:rPr lang="en-IN" b="1" i="0" dirty="0">
                <a:solidFill>
                  <a:schemeClr val="tx1"/>
                </a:solidFill>
                <a:effectLst/>
                <a:latin typeface="Söhne"/>
              </a:rPr>
              <a:t>Frontend:</a:t>
            </a:r>
          </a:p>
          <a:p>
            <a:pPr algn="l">
              <a:buFont typeface="+mj-lt"/>
              <a:buAutoNum type="arabicPeriod"/>
            </a:pPr>
            <a:r>
              <a:rPr lang="en-US" b="1" i="0" dirty="0">
                <a:solidFill>
                  <a:schemeClr val="tx1"/>
                </a:solidFill>
                <a:effectLst/>
                <a:latin typeface="Söhne"/>
              </a:rPr>
              <a:t>ReactJS:</a:t>
            </a:r>
            <a:r>
              <a:rPr lang="en-US" b="0" i="0" dirty="0">
                <a:solidFill>
                  <a:schemeClr val="tx1"/>
                </a:solidFill>
                <a:effectLst/>
                <a:latin typeface="Söhne"/>
              </a:rPr>
              <a:t> Frontend will be built using ReactJS, a powerful JavaScript library for creating interactive and dynamic user interfaces. React's component-based architecture enables efficient development and easy maintenance.</a:t>
            </a:r>
          </a:p>
          <a:p>
            <a:pPr algn="l">
              <a:buFont typeface="+mj-lt"/>
              <a:buAutoNum type="arabicPeriod"/>
            </a:pPr>
            <a:r>
              <a:rPr lang="en-US" b="1" i="0" dirty="0">
                <a:solidFill>
                  <a:schemeClr val="tx1"/>
                </a:solidFill>
                <a:effectLst/>
                <a:latin typeface="Söhne"/>
              </a:rPr>
              <a:t>Redux Toolkit:</a:t>
            </a:r>
            <a:r>
              <a:rPr lang="en-US" b="0" i="0" dirty="0">
                <a:solidFill>
                  <a:schemeClr val="tx1"/>
                </a:solidFill>
                <a:effectLst/>
                <a:latin typeface="Söhne"/>
              </a:rPr>
              <a:t> Redux Toolkit is used for state management within the application. It simplifies the process of managing and updating the application's state, making it easier to handle complex data interactions.</a:t>
            </a:r>
          </a:p>
          <a:p>
            <a:pPr algn="l">
              <a:buFont typeface="+mj-lt"/>
              <a:buAutoNum type="arabicPeriod"/>
            </a:pPr>
            <a:r>
              <a:rPr lang="en-US" b="1" i="0" dirty="0">
                <a:solidFill>
                  <a:schemeClr val="tx1"/>
                </a:solidFill>
                <a:effectLst/>
                <a:latin typeface="Söhne"/>
              </a:rPr>
              <a:t>Axios:</a:t>
            </a:r>
            <a:r>
              <a:rPr lang="en-US" b="0" i="0" dirty="0">
                <a:solidFill>
                  <a:schemeClr val="tx1"/>
                </a:solidFill>
                <a:effectLst/>
                <a:latin typeface="Söhne"/>
              </a:rPr>
              <a:t> Axios is utilized for handling HTTP requests from the frontend to the backend. It provides an easy-to-use interface for making asynchronous API calls.</a:t>
            </a:r>
          </a:p>
          <a:p>
            <a:endParaRPr lang="en-IN" dirty="0"/>
          </a:p>
        </p:txBody>
      </p:sp>
    </p:spTree>
    <p:extLst>
      <p:ext uri="{BB962C8B-B14F-4D97-AF65-F5344CB8AC3E}">
        <p14:creationId xmlns:p14="http://schemas.microsoft.com/office/powerpoint/2010/main" val="91976476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943</TotalTime>
  <Words>569</Words>
  <Application>Microsoft Office PowerPoint</Application>
  <PresentationFormat>Widescreen</PresentationFormat>
  <Paragraphs>76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Calibri Light</vt:lpstr>
      <vt:lpstr>Söhne</vt:lpstr>
      <vt:lpstr>Times New Roman</vt:lpstr>
      <vt:lpstr>Wingdings</vt:lpstr>
      <vt:lpstr>Retrospect</vt:lpstr>
      <vt:lpstr>Final Project Proposal</vt:lpstr>
      <vt:lpstr>Our Team</vt:lpstr>
      <vt:lpstr>1. Movies Vila</vt:lpstr>
      <vt:lpstr>Future Scope of an OTT Platform</vt:lpstr>
      <vt:lpstr>2. Shop Stop</vt:lpstr>
      <vt:lpstr>Future Scope of an E-Commerce</vt:lpstr>
      <vt:lpstr>3. Connect Buddy</vt:lpstr>
      <vt:lpstr>Future Scope of a Social Media App</vt:lpstr>
      <vt:lpstr>MERN Stack Technology</vt:lpstr>
      <vt:lpstr>MERN Stack Technology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Proposal</dc:title>
  <dc:creator>Sana Desai</dc:creator>
  <cp:lastModifiedBy>Sana Desai</cp:lastModifiedBy>
  <cp:revision>7</cp:revision>
  <dcterms:created xsi:type="dcterms:W3CDTF">2023-07-25T12:28:49Z</dcterms:created>
  <dcterms:modified xsi:type="dcterms:W3CDTF">2023-07-28T13:37:34Z</dcterms:modified>
</cp:coreProperties>
</file>

<file path=docProps/thumbnail.jpeg>
</file>